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Not ELL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inEnd"/>
            <c:showVal val="1"/>
          </c:dLbls>
          <c:cat>
            <c:numRef>
              <c:f>Sheet1!$A$2:$A$8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</c:numCache>
            </c:numRef>
          </c:cat>
          <c:val>
            <c:numRef>
              <c:f>Sheet1!$B$2:$B$8</c:f>
              <c:numCache>
                <c:formatCode>0%</c:formatCode>
                <c:ptCount val="7"/>
                <c:pt idx="0">
                  <c:v>0.65115522290920935</c:v>
                </c:pt>
                <c:pt idx="1">
                  <c:v>0.53483146067415743</c:v>
                </c:pt>
                <c:pt idx="2">
                  <c:v>0.5204236006051437</c:v>
                </c:pt>
                <c:pt idx="3">
                  <c:v>0.58350454945700014</c:v>
                </c:pt>
                <c:pt idx="4">
                  <c:v>0.42412679776929862</c:v>
                </c:pt>
                <c:pt idx="5">
                  <c:v>0.57121617603330355</c:v>
                </c:pt>
                <c:pt idx="6">
                  <c:v>0.70157987126974852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ELL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inEnd"/>
            <c:showVal val="1"/>
          </c:dLbls>
          <c:cat>
            <c:numRef>
              <c:f>Sheet1!$A$2:$A$8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</c:numCache>
            </c:numRef>
          </c:cat>
          <c:val>
            <c:numRef>
              <c:f>Sheet1!$C$2:$C$8</c:f>
              <c:numCache>
                <c:formatCode>0%</c:formatCode>
                <c:ptCount val="7"/>
                <c:pt idx="0">
                  <c:v>0.31372549019607848</c:v>
                </c:pt>
                <c:pt idx="1">
                  <c:v>0.2</c:v>
                </c:pt>
                <c:pt idx="2">
                  <c:v>0.16516516516516525</c:v>
                </c:pt>
                <c:pt idx="3">
                  <c:v>0.21754385964912287</c:v>
                </c:pt>
                <c:pt idx="4">
                  <c:v>5.4298642533936674E-2</c:v>
                </c:pt>
                <c:pt idx="5">
                  <c:v>0.11111111111111112</c:v>
                </c:pt>
                <c:pt idx="6">
                  <c:v>0.17928286852589642</c:v>
                </c:pt>
              </c:numCache>
            </c:numRef>
          </c:val>
        </c:ser>
        <c:dLbls/>
        <c:axId val="76272000"/>
        <c:axId val="76273920"/>
      </c:barChart>
      <c:catAx>
        <c:axId val="7627200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Grade Level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76273920"/>
        <c:crosses val="autoZero"/>
        <c:auto val="1"/>
        <c:lblAlgn val="ctr"/>
        <c:lblOffset val="100"/>
      </c:catAx>
      <c:valAx>
        <c:axId val="762739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 of Students Meeting Standard</a:t>
                </a:r>
                <a:endParaRPr lang="en-US" dirty="0"/>
              </a:p>
            </c:rich>
          </c:tx>
          <c:layout/>
        </c:title>
        <c:numFmt formatCode="0%" sourceLinked="1"/>
        <c:tickLblPos val="nextTo"/>
        <c:crossAx val="7627200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Not ELL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inEnd"/>
            <c:showVal val="1"/>
          </c:dLbls>
          <c:cat>
            <c:strRef>
              <c:f>Sheet1!$A$2:$A$8</c:f>
              <c:strCach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10*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0.4521484375</c:v>
                </c:pt>
                <c:pt idx="1">
                  <c:v>0.39415354963058141</c:v>
                </c:pt>
                <c:pt idx="2">
                  <c:v>0.41545454545454552</c:v>
                </c:pt>
                <c:pt idx="3">
                  <c:v>0.3779735682819384</c:v>
                </c:pt>
                <c:pt idx="4">
                  <c:v>0.34703464474456847</c:v>
                </c:pt>
                <c:pt idx="5">
                  <c:v>0.3035714285714286</c:v>
                </c:pt>
                <c:pt idx="6">
                  <c:v>0.36241276171485559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ELL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inEnd"/>
            <c:showVal val="1"/>
          </c:dLbls>
          <c:cat>
            <c:strRef>
              <c:f>Sheet1!$A$2:$A$8</c:f>
              <c:strCach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10*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0.17156862745098039</c:v>
                </c:pt>
                <c:pt idx="1">
                  <c:v>0.13872832369942201</c:v>
                </c:pt>
                <c:pt idx="2">
                  <c:v>0.1402985074626866</c:v>
                </c:pt>
                <c:pt idx="3">
                  <c:v>0.14685314685314688</c:v>
                </c:pt>
                <c:pt idx="4">
                  <c:v>4.5248868778280521E-2</c:v>
                </c:pt>
                <c:pt idx="5">
                  <c:v>5.7777777777777782E-2</c:v>
                </c:pt>
                <c:pt idx="6">
                  <c:v>0.10734463276836159</c:v>
                </c:pt>
              </c:numCache>
            </c:numRef>
          </c:val>
        </c:ser>
        <c:dLbls/>
        <c:axId val="85133952"/>
        <c:axId val="85156992"/>
      </c:barChart>
      <c:catAx>
        <c:axId val="851339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Grade Level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85156992"/>
        <c:crosses val="autoZero"/>
        <c:auto val="1"/>
        <c:lblAlgn val="ctr"/>
        <c:lblOffset val="100"/>
      </c:catAx>
      <c:valAx>
        <c:axId val="851569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 of Students Meeting Standard</a:t>
                </a:r>
                <a:endParaRPr lang="en-US" dirty="0"/>
              </a:p>
            </c:rich>
          </c:tx>
          <c:layout/>
        </c:title>
        <c:numFmt formatCode="0%" sourceLinked="1"/>
        <c:tickLblPos val="nextTo"/>
        <c:crossAx val="8513395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Not ELL</c:v>
                </c:pt>
              </c:strCache>
            </c:strRef>
          </c:tx>
          <c:dLbls>
            <c:numFmt formatCode="0.0%" sourceLinked="0"/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inEnd"/>
            <c:showVal val="1"/>
          </c:dLbls>
          <c:cat>
            <c:numRef>
              <c:f>Sheet1!$A$2:$A$8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</c:numCache>
            </c:numRef>
          </c:cat>
          <c:val>
            <c:numRef>
              <c:f>Sheet1!$B$2:$B$8</c:f>
              <c:numCache>
                <c:formatCode>0.00%</c:formatCode>
                <c:ptCount val="7"/>
                <c:pt idx="0">
                  <c:v>0.72477458136539297</c:v>
                </c:pt>
                <c:pt idx="1">
                  <c:v>0.63781037292685261</c:v>
                </c:pt>
                <c:pt idx="2">
                  <c:v>0.61544789762340057</c:v>
                </c:pt>
                <c:pt idx="3">
                  <c:v>0.64356964731029564</c:v>
                </c:pt>
                <c:pt idx="4">
                  <c:v>0.46369737644905434</c:v>
                </c:pt>
                <c:pt idx="5">
                  <c:v>0.61737539212269099</c:v>
                </c:pt>
                <c:pt idx="6">
                  <c:v>0.76193572357421524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ELL</c:v>
                </c:pt>
              </c:strCache>
            </c:strRef>
          </c:tx>
          <c:dLbls>
            <c:numFmt formatCode="0.0%" sourceLinked="0"/>
            <c:txPr>
              <a:bodyPr rot="-5400000" vert="horz"/>
              <a:lstStyle/>
              <a:p>
                <a:pPr>
                  <a:defRPr lang="en-US"/>
                </a:pPr>
                <a:endParaRPr lang="en-US"/>
              </a:p>
            </c:txPr>
            <c:dLblPos val="inEnd"/>
            <c:showVal val="1"/>
          </c:dLbls>
          <c:cat>
            <c:numRef>
              <c:f>Sheet1!$A$2:$A$8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10</c:v>
                </c:pt>
              </c:numCache>
            </c:numRef>
          </c:cat>
          <c:val>
            <c:numRef>
              <c:f>Sheet1!$C$2:$C$8</c:f>
              <c:numCache>
                <c:formatCode>0.00%</c:formatCode>
                <c:ptCount val="7"/>
                <c:pt idx="0">
                  <c:v>0.33803959753326851</c:v>
                </c:pt>
                <c:pt idx="1">
                  <c:v>0.19126195387211706</c:v>
                </c:pt>
                <c:pt idx="2">
                  <c:v>0.2052412441831987</c:v>
                </c:pt>
                <c:pt idx="3">
                  <c:v>0.17352517985611512</c:v>
                </c:pt>
                <c:pt idx="4">
                  <c:v>6.1117360329958764E-2</c:v>
                </c:pt>
                <c:pt idx="5">
                  <c:v>0.14169867690994448</c:v>
                </c:pt>
                <c:pt idx="6">
                  <c:v>0.23452768729641693</c:v>
                </c:pt>
              </c:numCache>
            </c:numRef>
          </c:val>
        </c:ser>
        <c:dLbls/>
        <c:axId val="124066048"/>
        <c:axId val="124076416"/>
      </c:barChart>
      <c:catAx>
        <c:axId val="12406604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Grade Level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24076416"/>
        <c:crosses val="autoZero"/>
        <c:auto val="1"/>
        <c:lblAlgn val="ctr"/>
        <c:lblOffset val="100"/>
      </c:catAx>
      <c:valAx>
        <c:axId val="12407641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 of Students Meeting Standard</a:t>
                </a:r>
                <a:endParaRPr lang="en-US" dirty="0"/>
              </a:p>
            </c:rich>
          </c:tx>
          <c:layout/>
        </c:title>
        <c:numFmt formatCode="0%" sourceLinked="0"/>
        <c:tickLblPos val="nextTo"/>
        <c:crossAx val="12406604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Not ELL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inEnd"/>
            <c:showVal val="1"/>
          </c:dLbls>
          <c:cat>
            <c:strRef>
              <c:f>Sheet1!$A$2:$A$8</c:f>
              <c:strCach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10*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0.57247154820700019</c:v>
                </c:pt>
                <c:pt idx="1">
                  <c:v>0.52139704471310688</c:v>
                </c:pt>
                <c:pt idx="2">
                  <c:v>0.54315231303711831</c:v>
                </c:pt>
                <c:pt idx="3">
                  <c:v>0.49274200730252032</c:v>
                </c:pt>
                <c:pt idx="4">
                  <c:v>0.44961172672541666</c:v>
                </c:pt>
                <c:pt idx="5">
                  <c:v>0.37663469921534443</c:v>
                </c:pt>
                <c:pt idx="6">
                  <c:v>0.43737101127163047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ELL</c:v>
                </c:pt>
              </c:strCache>
            </c:strRef>
          </c:tx>
          <c:dLbls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dLblPos val="inEnd"/>
            <c:showVal val="1"/>
          </c:dLbls>
          <c:cat>
            <c:strRef>
              <c:f>Sheet1!$A$2:$A$8</c:f>
              <c:strCach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7</c:v>
                </c:pt>
                <c:pt idx="5">
                  <c:v>8</c:v>
                </c:pt>
                <c:pt idx="6">
                  <c:v>10*</c:v>
                </c:pt>
              </c:strCache>
            </c:strRef>
          </c:cat>
          <c:val>
            <c:numRef>
              <c:f>Sheet1!$C$2:$C$8</c:f>
              <c:numCache>
                <c:formatCode>0.0%</c:formatCode>
                <c:ptCount val="7"/>
                <c:pt idx="0">
                  <c:v>0.23876723438767242</c:v>
                </c:pt>
                <c:pt idx="1">
                  <c:v>0.18524068177561342</c:v>
                </c:pt>
                <c:pt idx="2">
                  <c:v>0.18299853013228815</c:v>
                </c:pt>
                <c:pt idx="3">
                  <c:v>0.13045977011494253</c:v>
                </c:pt>
                <c:pt idx="4">
                  <c:v>7.9865016872890909E-2</c:v>
                </c:pt>
                <c:pt idx="5">
                  <c:v>6.9142125480153652E-2</c:v>
                </c:pt>
                <c:pt idx="6">
                  <c:v>9.7026604068857616E-2</c:v>
                </c:pt>
              </c:numCache>
            </c:numRef>
          </c:val>
        </c:ser>
        <c:dLbls/>
        <c:axId val="124134144"/>
        <c:axId val="124136064"/>
      </c:barChart>
      <c:catAx>
        <c:axId val="1241341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Grade Level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24136064"/>
        <c:crosses val="autoZero"/>
        <c:auto val="1"/>
        <c:lblAlgn val="ctr"/>
        <c:lblOffset val="100"/>
      </c:catAx>
      <c:valAx>
        <c:axId val="12413606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 of Students Meeting Standard</a:t>
                </a:r>
                <a:endParaRPr lang="en-US" dirty="0"/>
              </a:p>
            </c:rich>
          </c:tx>
          <c:layout/>
        </c:title>
        <c:numFmt formatCode="0%" sourceLinked="0"/>
        <c:tickLblPos val="nextTo"/>
        <c:crossAx val="12413414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DF7DB66-F70D-442F-9F91-4C7BA989668E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B4E1047-C26E-419D-8495-A3F626269C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Picture 71" descr="OSPIlogo600pd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0" y="4876800"/>
            <a:ext cx="1371600" cy="1371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B66-F70D-442F-9F91-4C7BA989668E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47-C26E-419D-8495-A3F626269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B66-F70D-442F-9F91-4C7BA989668E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47-C26E-419D-8495-A3F626269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B66-F70D-442F-9F91-4C7BA989668E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47-C26E-419D-8495-A3F626269C7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OSPIlogo600pd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9600" y="5638800"/>
            <a:ext cx="76200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B66-F70D-442F-9F91-4C7BA989668E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47-C26E-419D-8495-A3F626269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B66-F70D-442F-9F91-4C7BA989668E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47-C26E-419D-8495-A3F626269C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B66-F70D-442F-9F91-4C7BA989668E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47-C26E-419D-8495-A3F626269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B66-F70D-442F-9F91-4C7BA989668E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47-C26E-419D-8495-A3F626269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B66-F70D-442F-9F91-4C7BA989668E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47-C26E-419D-8495-A3F626269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B66-F70D-442F-9F91-4C7BA989668E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47-C26E-419D-8495-A3F626269C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DB66-F70D-442F-9F91-4C7BA989668E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E1047-C26E-419D-8495-A3F626269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DF7DB66-F70D-442F-9F91-4C7BA989668E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B4E1047-C26E-419D-8495-A3F626269C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Washington State Assessments, 2011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Have we moved the needle?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42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7724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Percent of Hispanic Students Meeting Standard in Reading by ELL Status (2011)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432222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6040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59440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67400" y="6276304"/>
            <a:ext cx="2442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 </a:t>
            </a:r>
            <a:r>
              <a:rPr lang="en-US" sz="1200" dirty="0" smtClean="0"/>
              <a:t>10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Grade is End of Course Year 1</a:t>
            </a:r>
            <a:endParaRPr lang="en-US" sz="1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6962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Percent of Hispanic Students Meeting Standard in Math by ELL Status (2011)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012092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reportcard.ospi.k12.wa.us/TempImageFiles/Chart_038917.png?e8c66f6f-7b82-453f-9470-bacf3f3e151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50" y="152400"/>
            <a:ext cx="860742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OSPIlogo600pd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5638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08790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reportcard.ospi.k12.wa.us/TempImageFiles/Chart_038918.png?0360ed20-8bc8-4d1a-aeda-866c7daa65d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152400"/>
            <a:ext cx="8607425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OSPIlogo600pd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5791200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8962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reportcard.ospi.k12.wa.us/TempImageFiles/Chart_039156.png?81f1019c-0d0d-44e5-8b05-005ffbb8256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304800"/>
            <a:ext cx="860742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OSPIlogo600pd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5791200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153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reportcard.ospi.k12.wa.us/TempImageFiles/Chart_039157.png?72fe4115-a529-4eaf-99a5-9bf20db3305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228600"/>
            <a:ext cx="8683625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OSPIlogo600pd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5791200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940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reportcard.ospi.k12.wa.us/TempImageFiles/Chart_039341.png?c7009b51-b30b-4980-b522-3807da4429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763" y="228600"/>
            <a:ext cx="8607425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OSPIlogo600pd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5791200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43514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reportcard.ospi.k12.wa.us/TempImageFiles/Chart_039342.png?457b09a2-aa95-4bca-b093-f50650a16b6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304800"/>
            <a:ext cx="8607425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OSPIlogo600pd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5791200"/>
            <a:ext cx="762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3582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447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Percent of Black Students Meeting Standard in Reading by ELL Status (2011)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93250404"/>
              </p:ext>
            </p:extLst>
          </p:nvPr>
        </p:nvGraphicFramePr>
        <p:xfrm>
          <a:off x="457200" y="1676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64529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7848600" cy="1143000"/>
          </a:xfrm>
        </p:spPr>
        <p:txBody>
          <a:bodyPr>
            <a:noAutofit/>
          </a:bodyPr>
          <a:lstStyle/>
          <a:p>
            <a:r>
              <a:rPr lang="en-US" sz="3000" dirty="0" smtClean="0"/>
              <a:t>Percent of Black Students Meeting Standard in Math by ELL Status (2011)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46912395"/>
              </p:ext>
            </p:extLst>
          </p:nvPr>
        </p:nvGraphicFramePr>
        <p:xfrm>
          <a:off x="685800" y="1905000"/>
          <a:ext cx="7772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867400" y="6276304"/>
            <a:ext cx="2442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* </a:t>
            </a:r>
            <a:r>
              <a:rPr lang="en-US" sz="1200" dirty="0" smtClean="0"/>
              <a:t>10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Grade is End of Course Year 1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4213899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1511</TotalTime>
  <Words>113</Words>
  <Application>Microsoft Office PowerPoint</Application>
  <PresentationFormat>On-screen Show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Washington State Assessments, 2011</vt:lpstr>
      <vt:lpstr>Slide 2</vt:lpstr>
      <vt:lpstr>Slide 3</vt:lpstr>
      <vt:lpstr>Slide 4</vt:lpstr>
      <vt:lpstr>Slide 5</vt:lpstr>
      <vt:lpstr>Slide 6</vt:lpstr>
      <vt:lpstr>Slide 7</vt:lpstr>
      <vt:lpstr>Percent of Black Students Meeting Standard in Reading by ELL Status (2011)</vt:lpstr>
      <vt:lpstr>Percent of Black Students Meeting Standard in Math by ELL Status (2011)</vt:lpstr>
      <vt:lpstr>Percent of Hispanic Students Meeting Standard in Reading by ELL Status (2011)</vt:lpstr>
      <vt:lpstr>Percent of Hispanic Students Meeting Standard in Math by ELL Status (2011)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Washington State Assessments, 2011</dc:title>
  <dc:creator>Erin Jones</dc:creator>
  <cp:lastModifiedBy>janet.culik</cp:lastModifiedBy>
  <cp:revision>5</cp:revision>
  <dcterms:created xsi:type="dcterms:W3CDTF">2011-09-21T15:40:14Z</dcterms:created>
  <dcterms:modified xsi:type="dcterms:W3CDTF">2011-10-12T21:49:33Z</dcterms:modified>
</cp:coreProperties>
</file>